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741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jDE4yKkOHW7fu1e/RoY5/h6D4P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74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4"/>
          <p:cNvGrpSpPr/>
          <p:nvPr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21" name="Google Shape;21;p14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4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4"/>
          <p:cNvSpPr/>
          <p:nvPr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447301" y="4585792"/>
            <a:ext cx="6326535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7663332" y="5623128"/>
            <a:ext cx="4149784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2" type="body"/>
          </p:nvPr>
        </p:nvSpPr>
        <p:spPr>
          <a:xfrm>
            <a:off x="7663333" y="5918450"/>
            <a:ext cx="4149784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idx="3" type="body"/>
          </p:nvPr>
        </p:nvSpPr>
        <p:spPr>
          <a:xfrm>
            <a:off x="7660113" y="4457140"/>
            <a:ext cx="4153339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4"/>
          <p:cNvSpPr/>
          <p:nvPr>
            <p:ph idx="4" type="pic"/>
          </p:nvPr>
        </p:nvSpPr>
        <p:spPr>
          <a:xfrm>
            <a:off x="0" y="1"/>
            <a:ext cx="12192000" cy="439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609601" y="1195138"/>
            <a:ext cx="10981265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6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6"/>
          <p:cNvSpPr txBox="1"/>
          <p:nvPr>
            <p:ph idx="2" type="body"/>
          </p:nvPr>
        </p:nvSpPr>
        <p:spPr>
          <a:xfrm>
            <a:off x="609601" y="1608140"/>
            <a:ext cx="10981265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16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/>
          <p:nvPr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/>
          <p:nvPr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8"/>
          <p:cNvSpPr/>
          <p:nvPr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8"/>
          <p:cNvGrpSpPr/>
          <p:nvPr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46" name="Google Shape;46;p18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8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8"/>
          <p:cNvCxnSpPr/>
          <p:nvPr/>
        </p:nvCxnSpPr>
        <p:spPr>
          <a:xfrm>
            <a:off x="1265302" y="5832568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8"/>
          <p:cNvCxnSpPr/>
          <p:nvPr/>
        </p:nvCxnSpPr>
        <p:spPr>
          <a:xfrm>
            <a:off x="1265302" y="6340619"/>
            <a:ext cx="7945297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8"/>
          <p:cNvSpPr txBox="1"/>
          <p:nvPr/>
        </p:nvSpPr>
        <p:spPr>
          <a:xfrm>
            <a:off x="1062102" y="4303767"/>
            <a:ext cx="814849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8"/>
          <p:cNvSpPr txBox="1"/>
          <p:nvPr>
            <p:ph type="title"/>
          </p:nvPr>
        </p:nvSpPr>
        <p:spPr>
          <a:xfrm>
            <a:off x="1059043" y="4240780"/>
            <a:ext cx="8151556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" type="body"/>
          </p:nvPr>
        </p:nvSpPr>
        <p:spPr>
          <a:xfrm>
            <a:off x="1059043" y="5799369"/>
            <a:ext cx="8151556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8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8"/>
          <p:cNvSpPr/>
          <p:nvPr>
            <p:ph idx="2" type="pic"/>
          </p:nvPr>
        </p:nvSpPr>
        <p:spPr>
          <a:xfrm>
            <a:off x="-18016" y="-8410"/>
            <a:ext cx="9301717" cy="41565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609600" y="1600201"/>
            <a:ext cx="5264707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9"/>
          <p:cNvSpPr/>
          <p:nvPr>
            <p:ph idx="2" type="pic"/>
          </p:nvPr>
        </p:nvSpPr>
        <p:spPr>
          <a:xfrm>
            <a:off x="6228806" y="1600373"/>
            <a:ext cx="5353593" cy="434254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9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19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609600" y="1600201"/>
            <a:ext cx="5264707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20"/>
          <p:cNvSpPr txBox="1"/>
          <p:nvPr>
            <p:ph idx="2" type="body"/>
          </p:nvPr>
        </p:nvSpPr>
        <p:spPr>
          <a:xfrm>
            <a:off x="6197600" y="1600201"/>
            <a:ext cx="53848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20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0"/>
          <p:cNvSpPr txBox="1"/>
          <p:nvPr>
            <p:ph idx="3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20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" type="body"/>
          </p:nvPr>
        </p:nvSpPr>
        <p:spPr>
          <a:xfrm>
            <a:off x="609600" y="1535113"/>
            <a:ext cx="526518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1"/>
          <p:cNvSpPr txBox="1"/>
          <p:nvPr>
            <p:ph idx="2" type="body"/>
          </p:nvPr>
        </p:nvSpPr>
        <p:spPr>
          <a:xfrm>
            <a:off x="609600" y="2174876"/>
            <a:ext cx="5265184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1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1"/>
          <p:cNvSpPr txBox="1"/>
          <p:nvPr>
            <p:ph idx="4" type="body"/>
          </p:nvPr>
        </p:nvSpPr>
        <p:spPr>
          <a:xfrm>
            <a:off x="6193368" y="2174876"/>
            <a:ext cx="5389033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1"/>
          <p:cNvSpPr txBox="1"/>
          <p:nvPr>
            <p:ph idx="5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1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609600" y="941895"/>
            <a:ext cx="109728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2"/>
          <p:cNvCxnSpPr/>
          <p:nvPr/>
        </p:nvCxnSpPr>
        <p:spPr>
          <a:xfrm flipH="1" rot="10800000">
            <a:off x="17517" y="1271266"/>
            <a:ext cx="12174484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U_sig132.tif" id="10" name="Google Shape;10;p13"/>
          <p:cNvSpPr/>
          <p:nvPr/>
        </p:nvSpPr>
        <p:spPr>
          <a:xfrm>
            <a:off x="609600" y="6075633"/>
            <a:ext cx="2031832" cy="4791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1" name="Google Shape;11;p13"/>
          <p:cNvGrpSpPr/>
          <p:nvPr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2" name="Google Shape;12;p13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3"/>
            <p:cNvPicPr preferRelativeResize="0"/>
            <p:nvPr/>
          </p:nvPicPr>
          <p:blipFill rotWithShape="1">
            <a:blip r:embed="rId1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3"/>
          <p:cNvSpPr txBox="1"/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3"/>
          <p:cNvSpPr txBox="1"/>
          <p:nvPr>
            <p:ph idx="1" type="body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3"/>
          <p:cNvSpPr txBox="1"/>
          <p:nvPr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54trdqOZMno" TargetMode="External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31.jp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5.jpg"/><Relationship Id="rId5" Type="http://schemas.openxmlformats.org/officeDocument/2006/relationships/image" Target="../media/image21.jp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hyperlink" Target="https://engineering.purdue.edu/477grp8/Team/progress/progress4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382009" y="4460532"/>
            <a:ext cx="6608618" cy="1864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/>
              <a:t>ECE 477 FINAL REVIEW: TEAM #8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10299857" y="5836927"/>
            <a:ext cx="1942418" cy="10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17846" l="0" r="0" t="17840"/>
          <a:stretch/>
        </p:blipFill>
        <p:spPr>
          <a:xfrm>
            <a:off x="0" y="-4"/>
            <a:ext cx="12192000" cy="43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3686318" y="2018581"/>
            <a:ext cx="5191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&lt;Add team picture and relevant project picture here&gt;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950" y="-1"/>
            <a:ext cx="4391101" cy="43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DEMONSTRATION</a:t>
            </a:r>
            <a:endParaRPr/>
          </a:p>
        </p:txBody>
      </p:sp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697347" y="1075482"/>
            <a:ext cx="10358580" cy="4870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highlight>
                  <a:srgbClr val="FFFFFF"/>
                </a:highlight>
              </a:rPr>
              <a:t>PSDR #1 (Hardware): An ability to interface between a ESP32 micro and a Force Sensitive Resistor via ADC and voltage divider [Seat-Mounted]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highlight>
                  <a:srgbClr val="FFFFFF"/>
                </a:highlight>
              </a:rPr>
              <a:t>PSDR #2 (Hardware): An ability to interface between a ESP32 micro and a Thermal Camera via I2C bus [Seat-Mounted]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highlight>
                  <a:srgbClr val="FFFFFF"/>
                </a:highlight>
              </a:rPr>
              <a:t>PSDR #3 (Hardware): An ability to interface between a 3.7V li-ion battery power supply and micro/sensors via a 3.3V Buck-Boost Converter [Seat-Mounted]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highlight>
                  <a:schemeClr val="lt1"/>
                </a:highlight>
              </a:rPr>
              <a:t>PSDR #4</a:t>
            </a:r>
            <a:r>
              <a:rPr lang="en-US">
                <a:highlight>
                  <a:srgbClr val="FFFFFF"/>
                </a:highlight>
              </a:rPr>
              <a:t> (Hardware): An ability to measure the power supply SOC via Interrupt with coulomb counting [Seat-Mounted]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>
                <a:highlight>
                  <a:schemeClr val="lt1"/>
                </a:highlight>
              </a:rPr>
              <a:t>PSDR #5</a:t>
            </a:r>
            <a:r>
              <a:rPr lang="en-US">
                <a:highlight>
                  <a:srgbClr val="FFFFFF"/>
                </a:highlight>
              </a:rPr>
              <a:t> (Software): An ability to display occupancy status of seats via a smartphone application [Front-End]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_sigtab.eps" id="194" name="Google Shape;194;p10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DEMONSTRATION VIDEO</a:t>
            </a:r>
            <a:endParaRPr/>
          </a:p>
        </p:txBody>
      </p:sp>
      <p:pic>
        <p:nvPicPr>
          <p:cNvPr descr="This is our project designed in ECE477. It is a smart seating system that is all designed within a seat cushion. It can be used to track occupancy in public spaces" id="200" name="Google Shape;200;p11" title="Smart Seating System ECE 47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idx="4294967295" type="body"/>
          </p:nvPr>
        </p:nvSpPr>
        <p:spPr>
          <a:xfrm>
            <a:off x="2406650" y="2734575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71582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Design Challenges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Individual Contributions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Project Video Demonstration</a:t>
            </a:r>
            <a:endParaRPr/>
          </a:p>
          <a:p>
            <a:pPr indent="-285750" lvl="0" marL="28575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pic>
        <p:nvPicPr>
          <p:cNvPr descr="PU_sigtab.eps" id="99" name="Google Shape;99;p2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655780" y="1075482"/>
            <a:ext cx="11374580" cy="4780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•</a:t>
            </a:r>
            <a:r>
              <a:rPr lang="en-US" sz="2000">
                <a:highlight>
                  <a:srgbClr val="FFFFFF"/>
                </a:highlight>
              </a:rPr>
              <a:t>The Smart Seating System is a solution designed to address occupancy management 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FF"/>
                </a:highlight>
              </a:rPr>
              <a:t>challenges in shared spaces by tracking seating availability in real-time.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•</a:t>
            </a:r>
            <a:r>
              <a:rPr lang="en-US" sz="2000">
                <a:highlight>
                  <a:srgbClr val="FFFFFF"/>
                </a:highlight>
              </a:rPr>
              <a:t>A system that empowers users to make informed decisions about seating availability, enhancing the overall visitor experience, particularly during peak periods in public spaces.</a:t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625" y="2597038"/>
            <a:ext cx="2538551" cy="338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4775" y="2597071"/>
            <a:ext cx="2538551" cy="338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700" y="2631450"/>
            <a:ext cx="4421325" cy="3315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09" name="Google Shape;109;p3"/>
          <p:cNvPicPr preferRelativeResize="0"/>
          <p:nvPr/>
        </p:nvPicPr>
        <p:blipFill rotWithShape="1">
          <a:blip r:embed="rId6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2681" y="1351867"/>
            <a:ext cx="9605958" cy="4154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16" name="Google Shape;116;p4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DESIGN CHALLENGES</a:t>
            </a: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11419" y="1684445"/>
            <a:ext cx="4652145" cy="348910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4145872" y="2441779"/>
            <a:ext cx="1846555" cy="1065321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Debugging FSR sensor</a:t>
            </a:r>
            <a:endParaRPr/>
          </a:p>
        </p:txBody>
      </p:sp>
      <p:sp>
        <p:nvSpPr>
          <p:cNvPr id="124" name="Google Shape;124;p5"/>
          <p:cNvSpPr/>
          <p:nvPr/>
        </p:nvSpPr>
        <p:spPr>
          <a:xfrm>
            <a:off x="3998247" y="1102926"/>
            <a:ext cx="1846555" cy="1065321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Debugging ESP32</a:t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2917404" y="1468390"/>
            <a:ext cx="1846555" cy="1065321"/>
          </a:xfrm>
          <a:prstGeom prst="wedgeEllipseCallout">
            <a:avLst>
              <a:gd fmla="val -20833" name="adj1"/>
              <a:gd fmla="val 625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Debugging Buck Boost</a:t>
            </a: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3439" y="1788741"/>
            <a:ext cx="2284727" cy="174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975" y="3795275"/>
            <a:ext cx="5567677" cy="195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28" name="Google Shape;128;p5"/>
          <p:cNvPicPr preferRelativeResize="0"/>
          <p:nvPr/>
        </p:nvPicPr>
        <p:blipFill rotWithShape="1">
          <a:blip r:embed="rId6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34" name="Google Shape;134;p6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ROSHAN SUNDAR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0" y="1656400"/>
            <a:ext cx="1360456" cy="143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892" y="1733083"/>
            <a:ext cx="1287633" cy="135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00" y="3256800"/>
            <a:ext cx="2773126" cy="107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8573" y="1700900"/>
            <a:ext cx="3678152" cy="3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1650" y="1700900"/>
            <a:ext cx="4579424" cy="41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390375" y="4785125"/>
            <a:ext cx="27087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Firmware Development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Task Management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Networking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8741400" y="5507250"/>
            <a:ext cx="27087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Mechanical Design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Sewing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U_sigtab.eps" id="142" name="Google Shape;142;p6"/>
          <p:cNvPicPr preferRelativeResize="0"/>
          <p:nvPr/>
        </p:nvPicPr>
        <p:blipFill rotWithShape="1">
          <a:blip r:embed="rId8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48" name="Google Shape;148;p7"/>
          <p:cNvSpPr txBox="1"/>
          <p:nvPr>
            <p:ph idx="2" type="body"/>
          </p:nvPr>
        </p:nvSpPr>
        <p:spPr>
          <a:xfrm>
            <a:off x="706581" y="1332126"/>
            <a:ext cx="11152909" cy="44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i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LEE DONGEUN</a:t>
            </a:r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9737" y="2621598"/>
            <a:ext cx="2244906" cy="233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571567" y="2626788"/>
            <a:ext cx="2658684" cy="199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3046185" y="5012072"/>
            <a:ext cx="23801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PCB layout and planes</a:t>
            </a:r>
            <a:endParaRPr/>
          </a:p>
        </p:txBody>
      </p:sp>
      <p:sp>
        <p:nvSpPr>
          <p:cNvPr id="153" name="Google Shape;153;p7"/>
          <p:cNvSpPr txBox="1"/>
          <p:nvPr/>
        </p:nvSpPr>
        <p:spPr>
          <a:xfrm>
            <a:off x="5785281" y="5004291"/>
            <a:ext cx="2380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Design and packaging</a:t>
            </a:r>
            <a:endParaRPr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8078771" y="2082089"/>
            <a:ext cx="3267230" cy="2450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8371977" y="5006518"/>
            <a:ext cx="2380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Soldering and debugging of PCB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255" y="3364925"/>
            <a:ext cx="1595223" cy="158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 txBox="1"/>
          <p:nvPr/>
        </p:nvSpPr>
        <p:spPr>
          <a:xfrm>
            <a:off x="818426" y="5012070"/>
            <a:ext cx="238015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on buck boost</a:t>
            </a:r>
            <a:endParaRPr/>
          </a:p>
        </p:txBody>
      </p:sp>
      <p:pic>
        <p:nvPicPr>
          <p:cNvPr descr="PU_sigtab.eps" id="158" name="Google Shape;158;p7"/>
          <p:cNvPicPr preferRelativeResize="0"/>
          <p:nvPr/>
        </p:nvPicPr>
        <p:blipFill rotWithShape="1">
          <a:blip r:embed="rId7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>
            <p:ph type="title"/>
          </p:nvPr>
        </p:nvSpPr>
        <p:spPr>
          <a:xfrm>
            <a:off x="609600" y="287723"/>
            <a:ext cx="10981267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64" name="Google Shape;164;p8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GIANG NG</a:t>
            </a:r>
            <a:r>
              <a:rPr lang="en-US" sz="2400"/>
              <a:t>UYEN</a:t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25" y="1910999"/>
            <a:ext cx="2483775" cy="24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237975" y="4632725"/>
            <a:ext cx="43341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en-US">
                <a:solidFill>
                  <a:schemeClr val="dk1"/>
                </a:solidFill>
              </a:rPr>
              <a:t>Component Research &amp; Optimization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en-US">
                <a:solidFill>
                  <a:schemeClr val="dk1"/>
                </a:solidFill>
              </a:rPr>
              <a:t>Schematics Generation 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i="1" lang="en-US">
                <a:solidFill>
                  <a:schemeClr val="dk1"/>
                </a:solidFill>
              </a:rPr>
              <a:t>PCB Layers, Soldering &amp; Debugging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87" y="1736113"/>
            <a:ext cx="3047818" cy="28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/>
        </p:nvSpPr>
        <p:spPr>
          <a:xfrm>
            <a:off x="4521475" y="4595450"/>
            <a:ext cx="31575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Non-volatile Storage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Network Programming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6575" y="1671150"/>
            <a:ext cx="2374876" cy="313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8458015" y="4595450"/>
            <a:ext cx="2892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Web Server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Python/JS/HTML/JSON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U_sigtab.eps" id="171" name="Google Shape;171;p8"/>
          <p:cNvPicPr preferRelativeResize="0"/>
          <p:nvPr/>
        </p:nvPicPr>
        <p:blipFill rotWithShape="1">
          <a:blip r:embed="rId6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10357400" y="6415550"/>
            <a:ext cx="1749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hlinkClick r:id="rId7"/>
              </a:rPr>
              <a:t>Progress Report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609600" y="287723"/>
            <a:ext cx="109812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INDIVIDUAL CONTRIBUTIONS</a:t>
            </a:r>
            <a:endParaRPr/>
          </a:p>
        </p:txBody>
      </p:sp>
      <p:sp>
        <p:nvSpPr>
          <p:cNvPr id="178" name="Google Shape;178;p9"/>
          <p:cNvSpPr txBox="1"/>
          <p:nvPr>
            <p:ph idx="2" type="body"/>
          </p:nvPr>
        </p:nvSpPr>
        <p:spPr>
          <a:xfrm>
            <a:off x="706581" y="1332126"/>
            <a:ext cx="11152909" cy="4477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 txBox="1"/>
          <p:nvPr>
            <p:ph idx="1" type="body"/>
          </p:nvPr>
        </p:nvSpPr>
        <p:spPr>
          <a:xfrm>
            <a:off x="706582" y="935152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GABRIEL WANG</a:t>
            </a:r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5" y="1378075"/>
            <a:ext cx="3794875" cy="188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75" y="3258129"/>
            <a:ext cx="3739400" cy="26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5977" y="2018875"/>
            <a:ext cx="2108599" cy="266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0900" y="1378075"/>
            <a:ext cx="2108600" cy="286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9823" y="1378074"/>
            <a:ext cx="1931076" cy="25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/>
        </p:nvSpPr>
        <p:spPr>
          <a:xfrm>
            <a:off x="4773200" y="4965450"/>
            <a:ext cx="2108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System Design and Initial Prototyping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8263550" y="4638250"/>
            <a:ext cx="32586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PCB/Circuit Debugging and Mechanical Design/Packaging.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PU_sigtab.eps" id="187" name="Google Shape;187;p9"/>
          <p:cNvPicPr preferRelativeResize="0"/>
          <p:nvPr/>
        </p:nvPicPr>
        <p:blipFill rotWithShape="1">
          <a:blip r:embed="rId8">
            <a:alphaModFix/>
          </a:blip>
          <a:srcRect b="12554" l="0" r="0" t="-166"/>
          <a:stretch/>
        </p:blipFill>
        <p:spPr>
          <a:xfrm>
            <a:off x="609600" y="6028875"/>
            <a:ext cx="2039400" cy="7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2011-09-20T15:44:26Z</dcterms:created>
  <dc:creator>Purdue Marketing Communications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2023-11-13T23:03:21Z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8b5263e9-1245-4f51-b7fe-599a345bb1b4</vt:lpwstr>
  </property>
  <property fmtid="{D5CDD505-2E9C-101B-9397-08002B2CF9AE}" pid="8" name="MSIP_Label_4044bd30-2ed7-4c9d-9d12-46200872a97b_ContentBits">
    <vt:lpwstr>0</vt:lpwstr>
  </property>
</Properties>
</file>